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37441188" cy="56549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/>
    <p:restoredTop sz="94624"/>
  </p:normalViewPr>
  <p:slideViewPr>
    <p:cSldViewPr snapToGrid="0" snapToObjects="1">
      <p:cViewPr>
        <p:scale>
          <a:sx n="49" d="100"/>
          <a:sy n="49" d="100"/>
        </p:scale>
        <p:origin x="1624" y="-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21207412" y="0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68013" y="4241800"/>
            <a:ext cx="15905161" cy="2120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lang="en-US" sz="7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68013" y="4241800"/>
            <a:ext cx="15905162" cy="2120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9356" y="13635567"/>
            <a:ext cx="27979688" cy="940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5" cy="11218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976503" y="9912681"/>
            <a:ext cx="28966584" cy="29626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8845020" y="16781199"/>
            <a:ext cx="37450183" cy="740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6025290" y="9430875"/>
            <a:ext cx="37450183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600325" y="28204584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1475541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516351" y="10242550"/>
            <a:ext cx="1475660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443" y="1756833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645443" y="9825567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443" y="13919201"/>
            <a:ext cx="14544675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722329" y="9825567"/>
            <a:ext cx="14550627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722329" y="13919201"/>
            <a:ext cx="14550627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645443" y="1748366"/>
            <a:ext cx="10829925" cy="743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2870656" y="1748366"/>
            <a:ext cx="18402299" cy="3745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62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295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287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1645443" y="9184217"/>
            <a:ext cx="10829925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451998" y="30723418"/>
            <a:ext cx="19751277" cy="3627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6451998" y="3922185"/>
            <a:ext cx="19751277" cy="263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451998" y="34351384"/>
            <a:ext cx="19751277" cy="5149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6456" y="12148765"/>
            <a:ext cx="31772225" cy="16421735"/>
          </a:xfrm>
          <a:prstGeom prst="rect">
            <a:avLst/>
          </a:prstGeom>
          <a:solidFill>
            <a:srgbClr val="E5E5E5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45700" rIns="1828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75499" y="5095875"/>
            <a:ext cx="155079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Abstract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75500" y="6629400"/>
            <a:ext cx="15507900" cy="51390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dirty="0">
                <a:solidFill>
                  <a:schemeClr val="dk1"/>
                </a:solidFill>
              </a:rPr>
              <a:t>The goal of this project was to investigate how deep learning compares to non-deep learning, and ultimately to compare how 3 separate Remote Sensing tools perform during 5 fold cross validation. The three techniques chosen for comparison are: Shallow Convolutional Network, Deep Convolutional Network, and a Deep Residual Network. Two datasets were used for experimentation, one being a 3 class problem and the other being the UC Merced Benchmark Dataset [1], which is comprised of 21 classes with 100 training examples each. 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8197" y="485775"/>
            <a:ext cx="28895502" cy="4179493"/>
            <a:chOff x="0" y="0"/>
            <a:chExt cx="30207019" cy="4217146"/>
          </a:xfrm>
        </p:grpSpPr>
        <p:sp>
          <p:nvSpPr>
            <p:cNvPr id="95" name="Shape 95"/>
            <p:cNvSpPr/>
            <p:nvPr/>
          </p:nvSpPr>
          <p:spPr>
            <a:xfrm>
              <a:off x="6427820" y="0"/>
              <a:ext cx="23779199" cy="3966000"/>
            </a:xfrm>
            <a:prstGeom prst="rect">
              <a:avLst/>
            </a:prstGeom>
            <a:noFill/>
            <a:ln>
              <a:noFill/>
            </a:ln>
          </p:spPr>
          <p:txBody>
            <a:bodyPr lIns="137150" tIns="68575" rIns="137150" bIns="68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Convolutional Neural Networks in Remote Sensing: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Do we need deep networks?</a:t>
              </a:r>
              <a:endParaRPr sz="10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James Hurt</a:t>
              </a:r>
            </a:p>
          </p:txBody>
        </p:sp>
        <p:pic>
          <p:nvPicPr>
            <p:cNvPr id="96" name="Shape 9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5029199" cy="4217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77400" y="6629400"/>
            <a:ext cx="15964500" cy="51672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Training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Train each method on both datasets for 10, 20, 30, 40, and 50 epochs with a batch size of 16, using SGD optimizer and categorical cross-entropy loss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Model Configuration</a:t>
            </a:r>
          </a:p>
          <a:p>
            <a:pPr marL="571500" lvl="8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Shallow CNN: 5 Conv. Layers, 5 pooling layers, 32 filters, 3x3 Kernel, 2x2 Max Pooling with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DeepCNN</a:t>
            </a:r>
            <a:r>
              <a:rPr lang="en-US" sz="2800" dirty="0"/>
              <a:t>: VGG19 [2], which has 16 convolutional layers with Max Pooling and 3 fully connected layers, the last of which being a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DeepRNN</a:t>
            </a:r>
            <a:r>
              <a:rPr lang="en-US" sz="2800" dirty="0"/>
              <a:t>: ResNet50 [3], which has 50 residual layers with Max Pooling and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endParaRPr lang="en-US" sz="2800" dirty="0"/>
          </a:p>
        </p:txBody>
      </p:sp>
      <p:sp>
        <p:nvSpPr>
          <p:cNvPr id="101" name="Shape 101"/>
          <p:cNvSpPr/>
          <p:nvPr/>
        </p:nvSpPr>
        <p:spPr>
          <a:xfrm>
            <a:off x="16271700" y="5096200"/>
            <a:ext cx="159645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</a:p>
        </p:txBody>
      </p:sp>
      <p:sp>
        <p:nvSpPr>
          <p:cNvPr id="106" name="Shape 106"/>
          <p:cNvSpPr/>
          <p:nvPr/>
        </p:nvSpPr>
        <p:spPr>
          <a:xfrm>
            <a:off x="25846405" y="29092525"/>
            <a:ext cx="6654800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</a:p>
        </p:txBody>
      </p:sp>
      <p:sp>
        <p:nvSpPr>
          <p:cNvPr id="107" name="Shape 107"/>
          <p:cNvSpPr/>
          <p:nvPr/>
        </p:nvSpPr>
        <p:spPr>
          <a:xfrm>
            <a:off x="475615" y="29092525"/>
            <a:ext cx="24704675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</a:p>
        </p:txBody>
      </p:sp>
      <p:sp>
        <p:nvSpPr>
          <p:cNvPr id="2" name="Text Box 164"/>
          <p:cNvSpPr txBox="1">
            <a:spLocks noChangeArrowheads="1"/>
          </p:cNvSpPr>
          <p:nvPr/>
        </p:nvSpPr>
        <p:spPr bwMode="auto">
          <a:xfrm>
            <a:off x="25846405" y="30869890"/>
            <a:ext cx="6654800" cy="12834283"/>
          </a:xfrm>
          <a:prstGeom prst="rect">
            <a:avLst/>
          </a:prstGeom>
          <a:solidFill>
            <a:srgbClr val="FFC000">
              <a:alpha val="32000"/>
            </a:srgbClr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lvl="0"/>
            <a:endParaRPr lang="en-US" sz="3600" dirty="0"/>
          </a:p>
          <a:p>
            <a:r>
              <a:rPr lang="en-US" sz="3600" dirty="0"/>
              <a:t>[1] Y. Yang and S. </a:t>
            </a:r>
            <a:r>
              <a:rPr lang="en-US" sz="3600" dirty="0" err="1"/>
              <a:t>Newsam</a:t>
            </a:r>
            <a:r>
              <a:rPr lang="en-US" sz="3600" dirty="0"/>
              <a:t>, “Bag-of-visual-words and spatial extensions for land-use classification,” 2010, p. 270.</a:t>
            </a:r>
          </a:p>
          <a:p>
            <a:endParaRPr lang="en-US" sz="3600" dirty="0"/>
          </a:p>
          <a:p>
            <a:r>
              <a:rPr lang="en-US" sz="3600" dirty="0"/>
              <a:t>[2] K. </a:t>
            </a:r>
            <a:r>
              <a:rPr lang="en-US" sz="3600" dirty="0" err="1"/>
              <a:t>Simonyan</a:t>
            </a:r>
            <a:r>
              <a:rPr lang="en-US" sz="3600" dirty="0"/>
              <a:t> and A. Zisserman, “Very Deep Convolutional Networks for Large-Scale Image Recognition,” </a:t>
            </a:r>
            <a:r>
              <a:rPr lang="en-US" sz="3600" i="1" dirty="0"/>
              <a:t>arXiv:1409.1556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Sep. 2014.</a:t>
            </a:r>
          </a:p>
          <a:p>
            <a:endParaRPr lang="en-US" sz="3600" dirty="0"/>
          </a:p>
          <a:p>
            <a:r>
              <a:rPr lang="en-US" sz="3600" dirty="0"/>
              <a:t>[3] K. He, X. Zhang, S. Ren, and J. Sun, “Deep Residual Learning for Image Recognition,” </a:t>
            </a:r>
            <a:r>
              <a:rPr lang="en-US" sz="3600" i="1" dirty="0"/>
              <a:t>arXiv:1512.03385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Dec. 2015.</a:t>
            </a:r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F684-6B61-0949-91A5-8072D11F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26" y="13167277"/>
            <a:ext cx="4805345" cy="15220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B158-600E-9D41-A3FE-C96B3416B0CF}"/>
              </a:ext>
            </a:extLst>
          </p:cNvPr>
          <p:cNvSpPr txBox="1"/>
          <p:nvPr/>
        </p:nvSpPr>
        <p:spPr>
          <a:xfrm>
            <a:off x="846122" y="12459391"/>
            <a:ext cx="37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Shallow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409BD-B50A-1148-B87C-0D064FF7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139" y="15080240"/>
            <a:ext cx="6091243" cy="507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4DD-993B-D241-9461-F8DE56A8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586" y="12991707"/>
            <a:ext cx="10371773" cy="15296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B78A75-C2FF-2A4A-B6EE-8010EE89A31B}"/>
              </a:ext>
            </a:extLst>
          </p:cNvPr>
          <p:cNvSpPr txBox="1"/>
          <p:nvPr/>
        </p:nvSpPr>
        <p:spPr>
          <a:xfrm>
            <a:off x="17567791" y="1220917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UC Merced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2E000-D7D5-2444-9E2C-4D54C4BA9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6401" y="13112439"/>
            <a:ext cx="6258717" cy="1815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A17EE4-0725-1A47-A59A-FC51093D0ACF}"/>
              </a:ext>
            </a:extLst>
          </p:cNvPr>
          <p:cNvSpPr txBox="1"/>
          <p:nvPr/>
        </p:nvSpPr>
        <p:spPr>
          <a:xfrm>
            <a:off x="26016078" y="1222784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10039-36CA-A144-BBC9-9CF9890B5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1369" y="20299681"/>
            <a:ext cx="6183749" cy="491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7FE24-AF55-DE45-B67F-AFE8262B8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4404" y="25235392"/>
            <a:ext cx="5842708" cy="3052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769279-C7AF-0445-99B7-752C1AC498EC}"/>
              </a:ext>
            </a:extLst>
          </p:cNvPr>
          <p:cNvSpPr txBox="1"/>
          <p:nvPr/>
        </p:nvSpPr>
        <p:spPr>
          <a:xfrm>
            <a:off x="8383200" y="12438486"/>
            <a:ext cx="36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ResNet50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E0548-9099-B74D-9F90-81286FDA7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0701" y="13273038"/>
            <a:ext cx="4481624" cy="152484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B8802-6117-DD4D-A91F-BB829D3EA8F6}"/>
              </a:ext>
            </a:extLst>
          </p:cNvPr>
          <p:cNvSpPr txBox="1"/>
          <p:nvPr/>
        </p:nvSpPr>
        <p:spPr>
          <a:xfrm>
            <a:off x="4782614" y="12480406"/>
            <a:ext cx="351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VGG19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3491D-0CA4-284C-9A69-58C737B5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6242" y="13059239"/>
            <a:ext cx="4163736" cy="156760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A4970A-DD12-904E-8578-D2DDD88A7C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013" y="15271228"/>
            <a:ext cx="3375528" cy="18627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BF59EC-4898-6944-AD71-313AE2DB1B79}"/>
              </a:ext>
            </a:extLst>
          </p:cNvPr>
          <p:cNvSpPr/>
          <p:nvPr/>
        </p:nvSpPr>
        <p:spPr>
          <a:xfrm>
            <a:off x="8882325" y="17324126"/>
            <a:ext cx="3404925" cy="38499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B6A156-551B-D64A-A22B-25F6471A39D1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287249" y="17159335"/>
            <a:ext cx="914400" cy="2011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326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Hurt, Alex (MU-Student)</cp:lastModifiedBy>
  <cp:revision>63</cp:revision>
  <dcterms:created xsi:type="dcterms:W3CDTF">2017-12-03T22:57:00Z</dcterms:created>
  <dcterms:modified xsi:type="dcterms:W3CDTF">2018-05-05T19:35:23Z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